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kGfBkBUKTC/qtgkhkZ8metmas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DC620E-0E45-4A89-8822-02E5A501430C}">
  <a:tblStyle styleId="{C2DC620E-0E45-4A89-8822-02E5A501430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9b0f211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9b0f211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" name="Google Shape;4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aperswithcode.com/sota/image-classification-on-imagenet" TargetMode="External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pdf/1805.09501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title"/>
          </p:nvPr>
        </p:nvSpPr>
        <p:spPr>
          <a:xfrm>
            <a:off x="243125" y="0"/>
            <a:ext cx="85206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Improving Neural Networks</a:t>
            </a:r>
            <a:endParaRPr b="1" sz="37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"/>
          <p:cNvSpPr txBox="1"/>
          <p:nvPr>
            <p:ph idx="1" type="body"/>
          </p:nvPr>
        </p:nvSpPr>
        <p:spPr>
          <a:xfrm>
            <a:off x="243125" y="772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40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606"/>
              <a:buFont typeface="Times New Roman"/>
              <a:buAutoNum type="arabicPeriod"/>
            </a:pPr>
            <a:r>
              <a:rPr b="1" lang="en" sz="2606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endParaRPr b="1" sz="2606">
              <a:solidFill>
                <a:srgbClr val="FF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40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2606"/>
              <a:buFont typeface="Times New Roman"/>
              <a:buAutoNum type="arabicPeriod"/>
            </a:pPr>
            <a:r>
              <a:rPr b="1" lang="en" sz="2606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endParaRPr b="1" sz="2606">
              <a:solidFill>
                <a:srgbClr val="FF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40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6"/>
              <a:buFont typeface="Times New Roman"/>
              <a:buAutoNum type="arabicPeriod"/>
            </a:pPr>
            <a:r>
              <a:rPr lang="en" sz="260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Techniques to Avoid Overfitting</a:t>
            </a:r>
            <a:endParaRPr sz="260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925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Times New Roman"/>
              <a:buAutoNum type="alphaLcPeriod"/>
            </a:pPr>
            <a:r>
              <a:rPr lang="en" sz="253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Stopping</a:t>
            </a:r>
            <a:endParaRPr sz="253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925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Times New Roman"/>
              <a:buAutoNum type="alphaLcPeriod"/>
            </a:pPr>
            <a:r>
              <a:rPr lang="en" sz="253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Dropout</a:t>
            </a:r>
            <a:endParaRPr sz="253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925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Times New Roman"/>
              <a:buAutoNum type="alphaLcPeriod"/>
            </a:pPr>
            <a:r>
              <a:rPr lang="en" sz="253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Normalization</a:t>
            </a:r>
            <a:endParaRPr sz="253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925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30"/>
              <a:buFont typeface="Times New Roman"/>
              <a:buAutoNum type="alphaLcPeriod"/>
            </a:pPr>
            <a:r>
              <a:rPr lang="en" sz="253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Imbalanced Data</a:t>
            </a:r>
            <a:endParaRPr sz="253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40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6"/>
              <a:buFont typeface="Times New Roman"/>
              <a:buAutoNum type="arabicPeriod"/>
            </a:pPr>
            <a:r>
              <a:rPr lang="en" sz="260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 Optimization</a:t>
            </a:r>
            <a:endParaRPr sz="260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311700" y="250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Overfitting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0"/>
          <p:cNvSpPr txBox="1"/>
          <p:nvPr>
            <p:ph idx="1" type="body"/>
          </p:nvPr>
        </p:nvSpPr>
        <p:spPr>
          <a:xfrm>
            <a:off x="311700" y="1104900"/>
            <a:ext cx="38031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fits the training data too closely, but does not generalize well to unseen data.</a:t>
            </a:r>
            <a:b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Regularization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name of techniques used in machine learning to prevent overfitting.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152400"/>
            <a:ext cx="4724400" cy="35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 txBox="1"/>
          <p:nvPr/>
        </p:nvSpPr>
        <p:spPr>
          <a:xfrm>
            <a:off x="7780025" y="3779525"/>
            <a:ext cx="126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https://towardsdatascience.com/the-million-dollar-question-when-to-stop-training-deep-learning-models-fa9b488ac04d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type="title"/>
          </p:nvPr>
        </p:nvSpPr>
        <p:spPr>
          <a:xfrm>
            <a:off x="243125" y="178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Weight Regularization</a:t>
            </a:r>
            <a:r>
              <a:rPr lang="en"/>
              <a:t>: penalize the weights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550" y="627700"/>
            <a:ext cx="5982426" cy="43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solidFill>
                  <a:srgbClr val="FF9900"/>
                </a:solidFill>
              </a:rPr>
              <a:t>Dropout</a:t>
            </a:r>
            <a:r>
              <a:rPr lang="en"/>
              <a:t>: drop some nodes randomly</a:t>
            </a:r>
            <a:endParaRPr/>
          </a:p>
        </p:txBody>
      </p:sp>
      <p:pic>
        <p:nvPicPr>
          <p:cNvPr id="148" name="Google Shape;1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75" y="1154875"/>
            <a:ext cx="7548976" cy="37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2"/>
          <p:cNvSpPr txBox="1"/>
          <p:nvPr/>
        </p:nvSpPr>
        <p:spPr>
          <a:xfrm>
            <a:off x="7947600" y="4678675"/>
            <a:ext cx="119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https://medium.com/@amarbudhiraja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29b0f2117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00" y="698268"/>
            <a:ext cx="5350801" cy="317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29b0f21179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324387" y="1260337"/>
            <a:ext cx="4705975" cy="27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29b0f21179_0_5"/>
          <p:cNvSpPr txBox="1"/>
          <p:nvPr/>
        </p:nvSpPr>
        <p:spPr>
          <a:xfrm>
            <a:off x="258350" y="87575"/>
            <a:ext cx="5350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Batch Normalization</a:t>
            </a:r>
            <a:endParaRPr b="1" sz="2900"/>
          </a:p>
        </p:txBody>
      </p:sp>
      <p:sp>
        <p:nvSpPr>
          <p:cNvPr id="157" name="Google Shape;157;g229b0f21179_0_5"/>
          <p:cNvSpPr txBox="1"/>
          <p:nvPr/>
        </p:nvSpPr>
        <p:spPr>
          <a:xfrm>
            <a:off x="307700" y="4090450"/>
            <a:ext cx="535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Almost all modern CNN architectures have Batch Normalization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Batch normalization improves the training speed, generalization, stability, and performance of deep neural networks.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Imbalanced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4"/>
          <p:cNvSpPr txBox="1"/>
          <p:nvPr>
            <p:ph idx="1" type="body"/>
          </p:nvPr>
        </p:nvSpPr>
        <p:spPr>
          <a:xfrm>
            <a:off x="311700" y="1389600"/>
            <a:ext cx="3186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Assume that, for some reasons, we could not find enough images for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reebok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brand. That means our model will likely to fail to recognize this class. In other words, recall for reebok class will be very low. You will have two assignments.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 Why is this issue relevant to real life problems? Give some concrete examples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(2)How do you handle this problem in our modelling pipeline? Implement in Pytorch domain.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750" y="487675"/>
            <a:ext cx="5202600" cy="38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380275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Hyperparameter Optimization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5"/>
          <p:cNvSpPr txBox="1"/>
          <p:nvPr>
            <p:ph idx="1" type="body"/>
          </p:nvPr>
        </p:nvSpPr>
        <p:spPr>
          <a:xfrm>
            <a:off x="167650" y="649575"/>
            <a:ext cx="8884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Roughly speaking, we have two kinds of parameters in deep learning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latin typeface="Times New Roman"/>
                <a:ea typeface="Times New Roman"/>
                <a:cs typeface="Times New Roman"/>
                <a:sym typeface="Times New Roman"/>
              </a:rPr>
              <a:t>Learnable Parameters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 quantities like weights and biases which we update in gradient descent.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latin typeface="Times New Roman"/>
                <a:ea typeface="Times New Roman"/>
                <a:cs typeface="Times New Roman"/>
                <a:sym typeface="Times New Roman"/>
              </a:rPr>
              <a:t>Hyperparameters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 the ones we set prior to training; learning rate, momentum, number of epochs, weight decay, batch size etc, model design etc.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Finding the optimal values for those parameters can be a challenging task and it is an active research field.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There are quite a bit libraries we can adopt into our modelling pipeline. We will use Optuna.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5" y="2929000"/>
            <a:ext cx="1531626" cy="17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4450" y="3043300"/>
            <a:ext cx="2673802" cy="13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1200" y="2883175"/>
            <a:ext cx="1369675" cy="16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idx="1" type="body"/>
          </p:nvPr>
        </p:nvSpPr>
        <p:spPr>
          <a:xfrm>
            <a:off x="-128300" y="304425"/>
            <a:ext cx="3585300" cy="4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Grid Search: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the model is trained and evaluated using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each combination of hyperparameters in the grid.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we try 4 options for three parameters, we have a total of 4^3=64 options to try!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Random Search: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parameters are sampled randomly from a defined search space, and the model is trained and evaluated using each combination of hyperparameters. Usually better than grid search.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Bayesian Optimization: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probabilistic model is built based on the performance of the model on different hyperparameter settings. The probabilistic model is used to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guide the search for the optimal hyperparameters, by iteratively selecting hyperparameters based on the model's prediction of the performance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will implement Bayesian Optimization using Optuna.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7322700" y="4526100"/>
            <a:ext cx="18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/>
              <a:t>https://quantdare.com/what-is-the-difference-between-parameters-and-hyperparameters/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300" y="227050"/>
            <a:ext cx="5600701" cy="36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466210" y="266470"/>
            <a:ext cx="7886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Times New Roman"/>
              <a:buNone/>
            </a:pPr>
            <a:r>
              <a:rPr b="1" lang="en" sz="27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</a:t>
            </a:r>
            <a:endParaRPr b="1" sz="27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iagram&#10;&#10;Description automatically generated" id="67" name="Google Shape;67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762370"/>
            <a:ext cx="8049000" cy="40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50" y="72550"/>
            <a:ext cx="3904250" cy="5011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74" name="Google Shape;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1825" y="0"/>
            <a:ext cx="4615220" cy="5084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3"/>
          <p:cNvCxnSpPr/>
          <p:nvPr/>
        </p:nvCxnSpPr>
        <p:spPr>
          <a:xfrm flipH="1" rot="10800000">
            <a:off x="1651820" y="4439487"/>
            <a:ext cx="597300" cy="47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6" name="Google Shape;76;p3"/>
          <p:cNvCxnSpPr/>
          <p:nvPr/>
        </p:nvCxnSpPr>
        <p:spPr>
          <a:xfrm flipH="1" rot="10800000">
            <a:off x="6894871" y="4439207"/>
            <a:ext cx="508800" cy="53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>
            <p:ph type="title"/>
          </p:nvPr>
        </p:nvSpPr>
        <p:spPr>
          <a:xfrm>
            <a:off x="195750" y="52075"/>
            <a:ext cx="4184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Which Model to Pick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4"/>
          <p:cNvSpPr txBox="1"/>
          <p:nvPr>
            <p:ph idx="1" type="subTitle"/>
          </p:nvPr>
        </p:nvSpPr>
        <p:spPr>
          <a:xfrm>
            <a:off x="134250" y="876300"/>
            <a:ext cx="4307700" cy="3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Times New Roman"/>
              <a:buChar char="●"/>
            </a:pPr>
            <a:r>
              <a:rPr b="1" lang="en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Almost always, transfer learning must be our starting point. Do not try to build your own model, just use the one already built for similar applications.</a:t>
            </a:r>
            <a:br>
              <a:rPr b="1" lang="en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those models are trained on millions of everyday images. Thus, they are highly likely familiar with the type of images we have.</a:t>
            </a:r>
            <a:b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Leadership board changes frequently. Check out </a:t>
            </a:r>
            <a:r>
              <a:rPr lang="en" sz="18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We don’t want to use billions of parameters for our simple problems. Pick something like EfficientNet, ResNet, VGG etc.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work with EfficientNet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in our toy problems.</a:t>
            </a:r>
            <a:endParaRPr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hart&#10;&#10;Description automatically generated with low confidence" id="84" name="Google Shape;8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3900" y="620075"/>
            <a:ext cx="4564400" cy="40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311700" y="109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208975" y="743725"/>
            <a:ext cx="8786400" cy="4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usually need lots of images to train deep learning models. However, getting new images can be costly or not feasible in some cases.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we can do the following. In each epoch, we can feed modified versions of our images to our model. These techniques can be applied randomly or in a predetermined sequence to create a new version of an image. The modified images can then be used in addition to the original images to train the model.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generating new, augmented versions of the training images, the model is exposed to more diverse data and can learn to generalize better.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which augmentation works best is a formidable task for mortals like us. However, we can take advantage of Auto Augmentation concept. The idea is based on a paper from Google </a:t>
            </a: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50" y="205725"/>
            <a:ext cx="7147551" cy="23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563" y="2535350"/>
            <a:ext cx="7147536" cy="23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" y="228600"/>
            <a:ext cx="7071350" cy="2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88" y="2625325"/>
            <a:ext cx="7071371" cy="2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775" y="494375"/>
            <a:ext cx="8397925" cy="32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/>
          <p:nvPr/>
        </p:nvSpPr>
        <p:spPr>
          <a:xfrm>
            <a:off x="288775" y="4149675"/>
            <a:ext cx="718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This a very common practice. We define a set of “random” augmentations and apply them to the data batch in a composite manner.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/>
          <p:nvPr/>
        </p:nvSpPr>
        <p:spPr>
          <a:xfrm>
            <a:off x="3970025" y="781050"/>
            <a:ext cx="2255400" cy="40692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4617725" y="2310150"/>
            <a:ext cx="116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5" name="Google Shape;115;p9"/>
          <p:cNvGraphicFramePr/>
          <p:nvPr/>
        </p:nvGraphicFramePr>
        <p:xfrm>
          <a:off x="95275" y="80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{C2DC620E-0E45-4A89-8822-02E5A501430C}</a:tableStyleId>
              </a:tblPr>
              <a:tblGrid>
                <a:gridCol w="1002025"/>
              </a:tblGrid>
              <a:tr h="1007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00FF"/>
                          </a:solidFill>
                        </a:rPr>
                        <a:t>Epoch-1</a:t>
                      </a:r>
                      <a:endParaRPr sz="900" u="none" cap="none" strike="noStrike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00FF"/>
                          </a:solidFill>
                        </a:rPr>
                        <a:t>Epoch-2</a:t>
                      </a:r>
                      <a:endParaRPr sz="1000" u="none" cap="none" strike="noStrike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00FF"/>
                          </a:solidFill>
                        </a:rPr>
                        <a:t>Epoch-3</a:t>
                      </a:r>
                      <a:endParaRPr sz="1000" u="none" cap="none" strike="noStrike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00FF"/>
                          </a:solidFill>
                        </a:rPr>
                        <a:t>Epoch-4</a:t>
                      </a:r>
                      <a:endParaRPr sz="1000" u="none" cap="none" strike="noStrike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" name="Google Shape;116;p9"/>
          <p:cNvGraphicFramePr/>
          <p:nvPr/>
        </p:nvGraphicFramePr>
        <p:xfrm>
          <a:off x="7905775" y="77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{C2DC620E-0E45-4A89-8822-02E5A501430C}</a:tableStyleId>
              </a:tblPr>
              <a:tblGrid>
                <a:gridCol w="1002025"/>
              </a:tblGrid>
              <a:tr h="97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00FF"/>
                          </a:solidFill>
                        </a:rPr>
                        <a:t>Chipmonk</a:t>
                      </a:r>
                      <a:endParaRPr sz="900" u="none" cap="none" strike="noStrike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00FF"/>
                          </a:solidFill>
                        </a:rPr>
                        <a:t>Chipmonk</a:t>
                      </a:r>
                      <a:endParaRPr sz="1000" u="none" cap="none" strike="noStrike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00FF"/>
                          </a:solidFill>
                        </a:rPr>
                        <a:t>Chipmonk</a:t>
                      </a:r>
                      <a:endParaRPr sz="1000" u="none" cap="none" strike="noStrike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FF00FF"/>
                          </a:solidFill>
                        </a:rPr>
                        <a:t>Chipmonk</a:t>
                      </a:r>
                      <a:endParaRPr sz="1000" u="none" cap="none" strike="noStrike"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7" name="Google Shape;1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025" y="776463"/>
            <a:ext cx="1544419" cy="954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9"/>
          <p:cNvCxnSpPr/>
          <p:nvPr/>
        </p:nvCxnSpPr>
        <p:spPr>
          <a:xfrm flipH="1" rot="10800000">
            <a:off x="3131825" y="1257425"/>
            <a:ext cx="731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" name="Google Shape;119;p9"/>
          <p:cNvCxnSpPr/>
          <p:nvPr/>
        </p:nvCxnSpPr>
        <p:spPr>
          <a:xfrm flipH="1" rot="10800000">
            <a:off x="6629425" y="1249925"/>
            <a:ext cx="731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0" name="Google Shape;1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025" y="1807875"/>
            <a:ext cx="1544425" cy="94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9"/>
          <p:cNvCxnSpPr/>
          <p:nvPr/>
        </p:nvCxnSpPr>
        <p:spPr>
          <a:xfrm flipH="1" rot="10800000">
            <a:off x="3101325" y="2330950"/>
            <a:ext cx="731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" name="Google Shape;122;p9"/>
          <p:cNvCxnSpPr/>
          <p:nvPr/>
        </p:nvCxnSpPr>
        <p:spPr>
          <a:xfrm flipH="1" rot="10800000">
            <a:off x="6629425" y="2202425"/>
            <a:ext cx="731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3" name="Google Shape;12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3025" y="2833350"/>
            <a:ext cx="1544425" cy="99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9"/>
          <p:cNvCxnSpPr/>
          <p:nvPr/>
        </p:nvCxnSpPr>
        <p:spPr>
          <a:xfrm flipH="1" rot="10800000">
            <a:off x="3043038" y="3324638"/>
            <a:ext cx="731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" name="Google Shape;125;p9"/>
          <p:cNvCxnSpPr/>
          <p:nvPr/>
        </p:nvCxnSpPr>
        <p:spPr>
          <a:xfrm flipH="1" rot="10800000">
            <a:off x="6699900" y="3246350"/>
            <a:ext cx="731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6" name="Google Shape;12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3025" y="3906625"/>
            <a:ext cx="1524724" cy="94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9"/>
          <p:cNvCxnSpPr/>
          <p:nvPr/>
        </p:nvCxnSpPr>
        <p:spPr>
          <a:xfrm flipH="1" rot="10800000">
            <a:off x="3033175" y="4374000"/>
            <a:ext cx="731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" name="Google Shape;128;p9"/>
          <p:cNvCxnSpPr/>
          <p:nvPr/>
        </p:nvCxnSpPr>
        <p:spPr>
          <a:xfrm flipH="1" rot="10800000">
            <a:off x="6736475" y="4290275"/>
            <a:ext cx="731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